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1" r:id="rId7"/>
    <p:sldId id="258" r:id="rId8"/>
    <p:sldId id="259" r:id="rId9"/>
    <p:sldId id="264" r:id="rId10"/>
    <p:sldId id="260" r:id="rId11"/>
    <p:sldId id="262" r:id="rId12"/>
    <p:sldId id="263" r:id="rId13"/>
    <p:sldId id="265" r:id="rId14"/>
    <p:sldId id="276" r:id="rId15"/>
    <p:sldId id="266" r:id="rId16"/>
    <p:sldId id="267" r:id="rId17"/>
    <p:sldId id="268" r:id="rId18"/>
    <p:sldId id="269" r:id="rId19"/>
    <p:sldId id="273" r:id="rId20"/>
    <p:sldId id="270" r:id="rId21"/>
    <p:sldId id="271" r:id="rId22"/>
    <p:sldId id="274" r:id="rId23"/>
    <p:sldId id="275" r:id="rId24"/>
    <p:sldId id="272" r:id="rId25"/>
    <p:sldId id="277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43" d="100"/>
          <a:sy n="43" d="100"/>
        </p:scale>
        <p:origin x="117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D06841-2203-8ABD-D254-705719A28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9CD130D-F776-2273-1CCC-066DECBC9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3954C4-A0F5-4299-77DD-115E367AC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4EA01DB-B570-AE3D-E90C-3C29E5B7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56E61B-C7E5-16F4-9098-A4FE577EB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925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5ED6FF-1D28-65B1-10B0-3B6D902EC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96BD8B9-91C3-8916-5100-08000153D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82CF1B-FDAB-740F-9FB8-356951F5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F2356B-4173-5781-E451-1201801B5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EDE126-16A0-D0FC-45E5-772E3B588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837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A896F35-AA32-5536-EEEE-1EB8DC0C3F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DB51FF1-320D-6336-30E0-34D489688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E754377-E4BE-1FD1-0DEB-26FE9F146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20009E9-0239-BBC1-2DC2-24745BDE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A9434CA-7135-D77E-D517-C733DCFB2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722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343978-7497-38B8-0B2F-3E96F252F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5944CE-21E4-33FF-AC70-36A70F45A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052303-BCB0-9540-BA36-E2ADDAB3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DB8338-DB1A-1EC0-B957-E761F65CF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C472709-5E6E-2A6A-7924-700957BA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188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F6A8DA-351D-1CB4-EA14-3CEE01810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2EE6EEF-9034-429F-1A1A-E4F365339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35C7C36-C811-4D92-091B-191F0913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3C52A3C-C4FC-78AF-978D-4476C37DB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A3915F-076B-1C01-8D27-2DC548DD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055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9F708E-6D45-F027-EDBA-9881B0A15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D297C4-5F22-DF72-8B3E-D488D364E3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7B3EBAE-21E6-41F0-AE4D-527DB0602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1D10FCD-12EE-1310-504E-6BBCC990D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7478AA3-5FC0-3551-0485-BC7DD97D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029EC92-6769-EEC3-E452-18F36E98A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53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CD8A4D-2581-DB20-7065-ED4DB44EF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9951726-631B-8CB3-F837-AF8DA7536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139546-E266-E5E1-C866-15D5E7A51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DBEB118-BDE2-7CBC-BF6B-82C984E1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570625B-4D48-9111-A389-DE92386F8C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2A85969-FB74-CD3F-AE89-35ACC581C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183ED1F-8632-0118-CF05-8B65525C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D83EEC5-9E7B-743C-2EFF-BA58ACF6B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999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D97905-98FF-2049-AD7E-0BE9096E8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215F681-8860-4E35-23E9-19F91E870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F5E04B7-B84B-9BCD-CE4C-0B9697B38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9393C70-84E6-6AA2-A510-9622EE62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926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3E65319-1F04-29CA-A54C-BD33B68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A5035DD-4819-7399-4DE1-42A0118C4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B932B8D-738F-28C7-1EED-F07DB0DB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516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DB4A0F-7689-2CA9-72FE-8546CE489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68FDE2-66CF-9FD8-57DE-ABE9E583E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DA7FF25-D942-327F-A4D0-B6A55EC20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B5F220F-7021-F87D-C965-04A15458B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FAE7B5-A35C-B83A-610A-CB315730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E2C5416-1D56-3239-272A-EEAE0E8D0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611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6DD8C8-9BE2-8410-93E2-B59A9640C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64E60C2-6A57-072E-B766-B0D518A953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F5A396C-05E6-7FEB-7CD6-571166133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3CC9584-8509-BBA4-951B-F534996AE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9453C56-6E86-FC4A-033B-DAEC7BA1F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3D41AC2-9FEB-E9AA-3EA3-06C47770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356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7E6393-E9B3-CFF1-6231-9211AC93B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84E0E3-5CA6-F6BF-9CC3-D370590F9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63298D-460D-8D2A-5C82-38E9FB117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C721CD-6693-45F9-BE47-D812F54774AF}" type="datetimeFigureOut">
              <a:rPr lang="fi-FI" smtClean="0"/>
              <a:t>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D144FA9-8DC2-88BE-D2C6-9DE7C648F7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7C3783-81C3-1017-3499-43C359365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E92A25-9ED6-400D-9A33-6A872A6686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286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7C10BFC3-55B5-7E01-03A3-32CC2DEEA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F854AE4-C173-4D6D-474B-EE4EFE446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8" y="636814"/>
            <a:ext cx="9144000" cy="23876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Sähköinen kilpailijakokous</a:t>
            </a:r>
            <a:br>
              <a:rPr lang="fi-FI" dirty="0">
                <a:solidFill>
                  <a:schemeClr val="bg1"/>
                </a:solidFill>
              </a:rPr>
            </a:br>
            <a:r>
              <a:rPr lang="fi-FI" dirty="0">
                <a:solidFill>
                  <a:schemeClr val="bg1"/>
                </a:solidFill>
              </a:rPr>
              <a:t>SML MX-Liiga Imatra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A02A0D0-F72A-DC2E-39E9-EE8EDC55C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5657" y="3281755"/>
            <a:ext cx="10417629" cy="2939431"/>
          </a:xfrm>
        </p:spPr>
        <p:txBody>
          <a:bodyPr>
            <a:normAutofit/>
          </a:bodyPr>
          <a:lstStyle/>
          <a:p>
            <a:r>
              <a:rPr lang="fi-FI" sz="2800" dirty="0">
                <a:solidFill>
                  <a:schemeClr val="bg1"/>
                </a:solidFill>
              </a:rPr>
              <a:t>Sunnuntai 07.06.2026 </a:t>
            </a:r>
            <a:r>
              <a:rPr lang="fi-FI" sz="2800" dirty="0" err="1">
                <a:solidFill>
                  <a:schemeClr val="bg1"/>
                </a:solidFill>
              </a:rPr>
              <a:t>Kurkvuori</a:t>
            </a:r>
            <a:endParaRPr lang="fi-FI" sz="2800" dirty="0">
              <a:solidFill>
                <a:schemeClr val="bg1"/>
              </a:solidFill>
            </a:endParaRPr>
          </a:p>
          <a:p>
            <a:r>
              <a:rPr lang="fi-FI" sz="3200" dirty="0">
                <a:solidFill>
                  <a:schemeClr val="bg1"/>
                </a:solidFill>
              </a:rPr>
              <a:t>Sähköinen kilpailijakokous riittää lauantaina kilpailleille kuljettajille, muille ajajakokous ja puomin lasku klo 8.15.</a:t>
            </a:r>
          </a:p>
          <a:p>
            <a:r>
              <a:rPr lang="fi-FI" sz="3200" dirty="0">
                <a:solidFill>
                  <a:schemeClr val="bg1"/>
                </a:solidFill>
              </a:rPr>
              <a:t>Suositellaan kaikille osallistumista aamun ajajakokoukseen!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A0A1E91-FE9F-65EF-EC3C-310EB2D30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109" y="5669355"/>
            <a:ext cx="4517959" cy="77708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229AD993-FD8A-2D2B-BF00-F64895B89A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42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C1BD9-84BC-BB8F-63FA-6266DD4EB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97F1C312-FFF8-A08A-C858-97874FA49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AE6114CB-B9DC-75AB-D72B-5604DD183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C234BDE-184D-C900-F72B-2F285D3BB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MX65- ja MX85-luokan toiminta </a:t>
            </a:r>
            <a:br>
              <a:rPr lang="fi-FI" dirty="0">
                <a:solidFill>
                  <a:schemeClr val="bg1"/>
                </a:solidFill>
              </a:rPr>
            </a:br>
            <a:r>
              <a:rPr lang="fi-FI" dirty="0">
                <a:solidFill>
                  <a:schemeClr val="bg1"/>
                </a:solidFill>
              </a:rPr>
              <a:t>lähtöpuomilla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498B80-52F4-D9CF-3A57-78A7305DD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47234" cy="4007616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Starttinappi tulee laittaa paikalleen jo lähtökarsinassa mekaanikon toimesta, ennen puomille siirtymistä.</a:t>
            </a:r>
          </a:p>
          <a:p>
            <a:r>
              <a:rPr lang="fi-FI" sz="2400" dirty="0">
                <a:solidFill>
                  <a:schemeClr val="bg1"/>
                </a:solidFill>
              </a:rPr>
              <a:t>Mikäli starttinappi ei pysy paikallaan, lähtöpuomilla olevat toimitsijat auttavat starttinapin ja lähtökorokkeen kanssa.</a:t>
            </a:r>
          </a:p>
          <a:p>
            <a:r>
              <a:rPr lang="fi-FI" sz="2400" dirty="0">
                <a:solidFill>
                  <a:schemeClr val="bg1"/>
                </a:solidFill>
              </a:rPr>
              <a:t>Koroketta tarvitsevan kilpailijan toivotaan tuovan koroke samalla kun hän tulee lähtöpuomille. Kilpailija voi myös toimittaa korokkeen toimitsijalle ennen oman eränsä lähtöä</a:t>
            </a:r>
          </a:p>
          <a:p>
            <a:r>
              <a:rPr lang="fi-FI" sz="2400" dirty="0">
                <a:solidFill>
                  <a:schemeClr val="bg1"/>
                </a:solidFill>
              </a:rPr>
              <a:t>Mikäli kilpailija tarvitsee lähtöpuomilla toimitsijan apua, tulee kilpailijan nostaa käsi pystyyn, jonka jälkeen toimitsija tulee auttamaan.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1F065EB-49BA-B8DA-03AA-A8835F629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16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BD531-84C9-597B-F77B-FE7098FF4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425D1EF1-1CEF-6E1D-73A9-43D9446C9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B945E10F-10BB-F591-09B2-0E7F89787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C0451DF-3340-EE77-DEA6-2D672F596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Viralliset merkinannot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DA9AAE-8A74-15F6-0CA6-AE1526A1D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47234" cy="4007616"/>
          </a:xfrm>
        </p:spPr>
        <p:txBody>
          <a:bodyPr>
            <a:normAutofit/>
          </a:bodyPr>
          <a:lstStyle/>
          <a:p>
            <a:pPr marL="0" indent="0">
              <a:buNone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Tässä osiossa käsitellään seuraavat viralliset merkinannot: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Vihreä lippu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15s ja 5s taulut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Sininen lippu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2. kierrosta ja 1. kierros taulut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Musta-valkoruudullinen lippu (ruutulippu)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Musta lippu näyttötaulun kanssa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Keltainen lippu, liikkumaton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Keltainen lippu, heilutettu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Ensiapulippu</a:t>
            </a:r>
          </a:p>
          <a:p>
            <a:pPr>
              <a:buFont typeface="+mj-lt"/>
              <a:buAutoNum type="arabicPeriod"/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600" dirty="0">
                <a:solidFill>
                  <a:schemeClr val="bg1"/>
                </a:solidFill>
              </a:rPr>
              <a:t>Punainen lippu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6FD40D8-B36C-7833-F010-C62A98C4E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9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ABFD6-903D-81BF-A60B-D8C582FAE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0997D430-2C3F-C25E-7DE8-AD38AEE20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2B6DDDD-D61D-4C55-2D2B-EC4B5FA79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0D6F1FA-6B24-1495-5600-3BAA3B99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Vihreä lippu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08A74C8-F1F5-034A-6785-28A9FD3E3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10" name="Kuva 9" descr="Kuva, joka sisältää kohteen taivas, ulko, ruoho, henkilö&#10;&#10;Kuvaus luotu automaattisesti">
            <a:extLst>
              <a:ext uri="{FF2B5EF4-FFF2-40B4-BE49-F238E27FC236}">
                <a16:creationId xmlns:a16="http://schemas.microsoft.com/office/drawing/2014/main" id="{2CE5D255-B5BC-625E-2B3B-CABC5DDF1B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30201"/>
            <a:ext cx="3330561" cy="2214823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E7691B46-87BB-81C3-EF4D-3A48E30FB3E7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FF2E2C96-B23B-F912-BE75-9566DC52F53D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16F9A576-0773-CBC7-29D1-2B272A282F43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Shape 116">
            <a:extLst>
              <a:ext uri="{FF2B5EF4-FFF2-40B4-BE49-F238E27FC236}">
                <a16:creationId xmlns:a16="http://schemas.microsoft.com/office/drawing/2014/main" id="{3D7A8FC2-C5AA-CCA2-A2F5-92CA46627261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Lähtöpuomilla vihreällä lipulla kerrotaan, että kaikki on valmista ja kohta puomi putoaa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Maaliviivan tutumassa vihreällä lipulla kerrotaan, että aika-ajo on käynnissä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Vihreällä lipulla voidaan myös ilmoittaa, että lähtöharjoitus on päättynyt ja rataan tutustuminen on alkanut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B3E19BA-ED26-C99D-F105-4CA2AB37673E}"/>
              </a:ext>
            </a:extLst>
          </p:cNvPr>
          <p:cNvSpPr txBox="1"/>
          <p:nvPr/>
        </p:nvSpPr>
        <p:spPr>
          <a:xfrm>
            <a:off x="3995936" y="1871538"/>
            <a:ext cx="44644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Rata on vapaa / aika-ajo käynnissä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1571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A5D31-8A45-6BC5-CEA5-233A29D0D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8F5A7EF-BA4F-5FFC-AD6C-7BC004057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492AA8A-C98F-080C-DFF7-668362463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7907932-0A3D-95E0-7652-F169EEE65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15s ja 5s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F9CF448-D9BE-5D1B-B15C-5D369D442A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30F5F644-2E17-3C8B-1341-50B816A9DD7F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E5D9CD7F-3E75-F37F-275F-B032455E0784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FE606BE8-A2C3-87A7-E300-8545D205F204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Shape 116">
            <a:extLst>
              <a:ext uri="{FF2B5EF4-FFF2-40B4-BE49-F238E27FC236}">
                <a16:creationId xmlns:a16="http://schemas.microsoft.com/office/drawing/2014/main" id="{7F48CD16-1A35-4C44-6891-669D5A8ACFC0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15s ja 5s tauluja näytetään lähdön yhteydessä, ensin nousee 15s ja sen jälkeen 5s taulu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047E94D3-D4E0-904B-3E51-0FBBEE553EAD}"/>
              </a:ext>
            </a:extLst>
          </p:cNvPr>
          <p:cNvSpPr txBox="1"/>
          <p:nvPr/>
        </p:nvSpPr>
        <p:spPr>
          <a:xfrm>
            <a:off x="3995936" y="1871538"/>
            <a:ext cx="4464496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chemeClr val="bg1"/>
                </a:solidFill>
              </a:rPr>
              <a:t>15s taulu:</a:t>
            </a:r>
            <a:r>
              <a:rPr lang="fi-FI" dirty="0">
                <a:solidFill>
                  <a:schemeClr val="bg1"/>
                </a:solidFill>
              </a:rPr>
              <a:t> 15 sekuntia viimeiseen lähtömerkkiin ennen lähtöpuomin kaatumista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5s taulu: </a:t>
            </a:r>
            <a:r>
              <a:rPr lang="fi-FI" dirty="0">
                <a:solidFill>
                  <a:schemeClr val="bg1"/>
                </a:solidFill>
              </a:rPr>
              <a:t>Lähtöpuomi kaatuu merkinannon jälkeen 5-10 sekunnin kuluttua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2" name="Kuva 11" descr="Kuva, joka sisältää kohteen ruoho, ulko, kenttä, rakennus&#10;&#10;Kuvaus luotu automaattisesti">
            <a:extLst>
              <a:ext uri="{FF2B5EF4-FFF2-40B4-BE49-F238E27FC236}">
                <a16:creationId xmlns:a16="http://schemas.microsoft.com/office/drawing/2014/main" id="{EF7F45A4-688E-EF00-890D-56736278ED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30451"/>
            <a:ext cx="3330185" cy="221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3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183CF-07AE-B45B-93DB-2AD718C66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2A0E179-FF38-0B52-988A-147AF7FAD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51D2FFD-E4F0-7CA0-B42E-6689632B4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58BF892-6AF9-A2F1-6A15-04D4A281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Sininen lippu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0670B29-7A83-46B0-274B-DEC51160E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ulko, ruoho, mies, ratsastus&#10;&#10;Kuvaus luotu automaattisesti">
            <a:extLst>
              <a:ext uri="{FF2B5EF4-FFF2-40B4-BE49-F238E27FC236}">
                <a16:creationId xmlns:a16="http://schemas.microsoft.com/office/drawing/2014/main" id="{A8906D6D-EC6D-AE4F-8EB6-E57917AF8A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3330561" cy="221482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EE7E75C4-2ABC-B0EC-C3EE-648FC93F4899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9" name="Shape 116">
            <a:extLst>
              <a:ext uri="{FF2B5EF4-FFF2-40B4-BE49-F238E27FC236}">
                <a16:creationId xmlns:a16="http://schemas.microsoft.com/office/drawing/2014/main" id="{5DEA5373-63F4-7BC8-4320-E11B10998F46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Sinisellä lipulla kerrotaan, että kilpailun kärki on tulossa kierroksella sinusta ohi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Pidä oma ajolinjasi, älä lähde ”kiemurtelemaan” ja anna nopeamman mennä rauhassa ohi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Jos mahdollista, yritä pysyä poissa parhaalta ajolinjalta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44A81F3A-3758-161B-4C14-5E0C16DFD16D}"/>
              </a:ext>
            </a:extLst>
          </p:cNvPr>
          <p:cNvSpPr txBox="1"/>
          <p:nvPr/>
        </p:nvSpPr>
        <p:spPr>
          <a:xfrm>
            <a:off x="3923926" y="1871538"/>
            <a:ext cx="453650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Varoitus, sinut ohitetaan kierroksella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94A0D2E1-6C71-0E8A-A9FC-DAB364D338F2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55916633-60E4-3A24-F004-45303959FED8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2977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1019C-1BC1-ED50-C06E-57CCC44D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83E3A19-20AF-B222-32FF-5EB2EF6E8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10157EED-9789-8B0D-DCB6-EB9517EB9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ADF9975-B605-59BA-FFB7-BE8EBD806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2 kierrosta ja 1 kierros taulut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026A7EF-2C25-9D8D-E9E3-774715ED1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13" name="Kuva 12" descr="Kuva, joka sisältää kohteen ruoho, ulko, henkilö, mies&#10;&#10;Kuvaus luotu automaattisesti">
            <a:extLst>
              <a:ext uri="{FF2B5EF4-FFF2-40B4-BE49-F238E27FC236}">
                <a16:creationId xmlns:a16="http://schemas.microsoft.com/office/drawing/2014/main" id="{A9969943-300B-2D98-03E3-5FB05FECDB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30201"/>
            <a:ext cx="3330561" cy="2214823"/>
          </a:xfrm>
          <a:prstGeom prst="rect">
            <a:avLst/>
          </a:prstGeom>
          <a:noFill/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F9F10432-448B-3A9B-CEFF-908BF1FCF283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BA7469-689D-8428-ABE6-6D6B67514EB0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4069C416-BB2C-D1EE-21BC-A51F400BC1E1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Shape 116">
            <a:extLst>
              <a:ext uri="{FF2B5EF4-FFF2-40B4-BE49-F238E27FC236}">
                <a16:creationId xmlns:a16="http://schemas.microsoft.com/office/drawing/2014/main" id="{53B03932-1C58-1AB9-864D-448C62F173B7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Jäljellä olevien kierrosten tauluja näytetään maaliviivan välittömässä läheisyydessä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4EDB3647-C3A5-3DF2-9772-FC74981937DB}"/>
              </a:ext>
            </a:extLst>
          </p:cNvPr>
          <p:cNvSpPr txBox="1"/>
          <p:nvPr/>
        </p:nvSpPr>
        <p:spPr>
          <a:xfrm>
            <a:off x="3995936" y="1871538"/>
            <a:ext cx="446449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2 kierrosta: </a:t>
            </a:r>
            <a:r>
              <a:rPr kumimoji="0" lang="fi-FI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kilpailuerää on jäljellä 2 ratakierrosta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chemeClr val="bg1"/>
                </a:solidFill>
              </a:rPr>
              <a:t>1 kierros: </a:t>
            </a:r>
            <a:r>
              <a:rPr lang="fi-FI" dirty="0">
                <a:solidFill>
                  <a:schemeClr val="bg1"/>
                </a:solidFill>
              </a:rPr>
              <a:t>Kilpailua on jäljellä 1 ratakierros</a:t>
            </a:r>
            <a:endParaRPr kumimoji="0" lang="fi-FI" sz="18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9743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381B7-750C-93D0-769E-C50790EEB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8F8CF05C-3FAA-7340-D69D-3D9A4F5B2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101D5E1-9134-56B2-9EE4-594590B23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A8ED04C-0612-0D57-3098-D2D9920CB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Musta-valkoruudullinen lippu (Ruutulippu)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FFB535B-7921-4449-9E06-F4DCC0B07A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ruoho, ulko, mies, seisominen&#10;&#10;Kuvaus luotu automaattisesti">
            <a:extLst>
              <a:ext uri="{FF2B5EF4-FFF2-40B4-BE49-F238E27FC236}">
                <a16:creationId xmlns:a16="http://schemas.microsoft.com/office/drawing/2014/main" id="{48C8DD21-7279-C09C-8249-CAFCB5B8A3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48" y="1430201"/>
            <a:ext cx="3325545" cy="221482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F0445F0B-3FFC-09A2-0972-771B8595FD19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9" name="Shape 116">
            <a:extLst>
              <a:ext uri="{FF2B5EF4-FFF2-40B4-BE49-F238E27FC236}">
                <a16:creationId xmlns:a16="http://schemas.microsoft.com/office/drawing/2014/main" id="{B4B0C283-9323-C7AA-DF08-5C86748ACDDD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Ruutulipun jälkeen on suositeltavaa jatkaa reipasta vauhtia ainakin maalihyppyrin yli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Kannattaa ennakkoon huomioida, mistä kohdasta kilpailijat otetaan pois radalta, niin osaat jo valmiiksi valmistautua radalta poistumiseen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759A7BC4-301D-88F3-108D-483F33C9DC3B}"/>
              </a:ext>
            </a:extLst>
          </p:cNvPr>
          <p:cNvSpPr txBox="1"/>
          <p:nvPr/>
        </p:nvSpPr>
        <p:spPr>
          <a:xfrm>
            <a:off x="3995936" y="1871538"/>
            <a:ext cx="446449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Harjoitus / aika-ajo / kilpailuerä on päättynyt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6C9A61D1-3632-08DD-C9BC-66BEAB90CA8A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FF0E4D65-15DA-1893-31EF-10AB1974E3D1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2936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22618-47E9-39D9-3F01-F0F424705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F65F9D38-CF6B-FE5E-C8A1-809C83C18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EECA54F9-8ACB-9364-4E79-FC75E6004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867130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D25367D-BB4A-8D13-5E8C-B04864EE7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Musta lippu ja näyttötaulu näytetty </a:t>
            </a:r>
            <a:br>
              <a:rPr lang="fi-FI" dirty="0">
                <a:solidFill>
                  <a:schemeClr val="bg1"/>
                </a:solidFill>
              </a:rPr>
            </a:br>
            <a:r>
              <a:rPr lang="fi-FI" dirty="0">
                <a:solidFill>
                  <a:schemeClr val="bg1"/>
                </a:solidFill>
              </a:rPr>
              <a:t>kilpailijan numero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CCDF833-F1DA-774B-4DBB-A69C064870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ulko, ruoho, lapsi, nuori&#10;&#10;Kuvaus luotu automaattisesti">
            <a:extLst>
              <a:ext uri="{FF2B5EF4-FFF2-40B4-BE49-F238E27FC236}">
                <a16:creationId xmlns:a16="http://schemas.microsoft.com/office/drawing/2014/main" id="{80735E2C-FCBB-04DB-D759-12998E39B7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581545"/>
            <a:ext cx="3330561" cy="221482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729675F0-7FB0-481D-C0A6-B9D8FB35136C}"/>
              </a:ext>
            </a:extLst>
          </p:cNvPr>
          <p:cNvSpPr txBox="1"/>
          <p:nvPr/>
        </p:nvSpPr>
        <p:spPr>
          <a:xfrm>
            <a:off x="3923927" y="1581545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655E8E8-831E-A63F-A00F-7534E9687781}"/>
              </a:ext>
            </a:extLst>
          </p:cNvPr>
          <p:cNvSpPr/>
          <p:nvPr/>
        </p:nvSpPr>
        <p:spPr>
          <a:xfrm>
            <a:off x="447659" y="1564120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7F07C952-78A3-BEA9-94DB-C0002F02E2D7}"/>
              </a:ext>
            </a:extLst>
          </p:cNvPr>
          <p:cNvSpPr/>
          <p:nvPr/>
        </p:nvSpPr>
        <p:spPr>
          <a:xfrm>
            <a:off x="3923927" y="1564120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Shape 116">
            <a:extLst>
              <a:ext uri="{FF2B5EF4-FFF2-40B4-BE49-F238E27FC236}">
                <a16:creationId xmlns:a16="http://schemas.microsoft.com/office/drawing/2014/main" id="{C2C4A035-B7CF-DA0D-6871-F8084CB634BD}"/>
              </a:ext>
            </a:extLst>
          </p:cNvPr>
          <p:cNvSpPr txBox="1">
            <a:spLocks/>
          </p:cNvSpPr>
          <p:nvPr/>
        </p:nvSpPr>
        <p:spPr>
          <a:xfrm>
            <a:off x="442330" y="4012392"/>
            <a:ext cx="8450149" cy="1963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Kun kilpailijalle näytetään mustaa lippua, on se merkki siitä että kilpailijan pyörässä tai varusteissa on jokin vika, joka tulee korjata välittömästi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Esimerkiksi, jos kilpailijan pyörästä irtoaa äänenvaimennin kesken kilpailun, voidaan hänelle näyttää mustaa lippua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Kilpailijan, jolle näytetään mustaa lippua tulee mennä ratavarikolle mahdollisimman pian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Kilpailua voi jatkaa, kun vika on korjattu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916E67F3-0D18-FF02-793C-4BFB8B18EAA0}"/>
              </a:ext>
            </a:extLst>
          </p:cNvPr>
          <p:cNvSpPr txBox="1"/>
          <p:nvPr/>
        </p:nvSpPr>
        <p:spPr>
          <a:xfrm>
            <a:off x="3995936" y="2022882"/>
            <a:ext cx="446449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Kyseisen kilpailijan on pysähdyttävä välittömästi ratavarikolle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788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4B088-6AAD-09F9-C811-7C3003BBA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8BF2B62-0F90-B8FF-0D53-F56E7F4D7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2AD63086-C317-F012-F5E1-AD607DC03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614229A-74CA-4B25-4A71-4A33FB4A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Keltainen lippu - liikkumaton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90BA666-2CA7-8804-5F3C-6B5863DE28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moottoripyörä, ulko, lika, ruoho&#10;&#10;Kuvaus luotu automaattisesti">
            <a:extLst>
              <a:ext uri="{FF2B5EF4-FFF2-40B4-BE49-F238E27FC236}">
                <a16:creationId xmlns:a16="http://schemas.microsoft.com/office/drawing/2014/main" id="{FE5987FD-FC3F-E410-6996-3B2F7F8721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30202"/>
            <a:ext cx="3356764" cy="223224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073DF989-7DD2-652C-C40C-0742CC116290}"/>
              </a:ext>
            </a:extLst>
          </p:cNvPr>
          <p:cNvSpPr txBox="1"/>
          <p:nvPr/>
        </p:nvSpPr>
        <p:spPr>
          <a:xfrm>
            <a:off x="3923925" y="3268847"/>
            <a:ext cx="4608515" cy="33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Lipun vaikutusalue loppuu onnettomuuskohtaan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5226014-0700-F2D6-BA9F-0FED90F3114E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10" name="Shape 116">
            <a:extLst>
              <a:ext uri="{FF2B5EF4-FFF2-40B4-BE49-F238E27FC236}">
                <a16:creationId xmlns:a16="http://schemas.microsoft.com/office/drawing/2014/main" id="{3F26C33E-CFAB-AFE1-1034-2138F9E1A4B9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Paikalla olevaa keltaista lippua käytetään yleisenä viestinä, herättämään kilpailijan huomion monessa erilaisessa tilanteessa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Yleisiä tilanteita paikallaan olevan keltaisen käytölle: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kilpailija on radan reunalla kaatuneena, tai muuten paikallaan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seuraavalla lippupisteellä on heiluva keltainen lippu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Seuraavalla lippupisteellä on ensiapulippu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2256014-078F-B58E-D89E-E2685D0D05C8}"/>
              </a:ext>
            </a:extLst>
          </p:cNvPr>
          <p:cNvSpPr txBox="1"/>
          <p:nvPr/>
        </p:nvSpPr>
        <p:spPr>
          <a:xfrm>
            <a:off x="3995936" y="1871538"/>
            <a:ext cx="44644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Vaara, aja varovasti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2A493915-4D9C-8596-E254-DA8FF19D1212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7D67165C-48EE-B397-E84E-FCB189EE4BF4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CD7B0DA2-67FB-0B85-954C-0375BD788221}"/>
              </a:ext>
            </a:extLst>
          </p:cNvPr>
          <p:cNvSpPr/>
          <p:nvPr/>
        </p:nvSpPr>
        <p:spPr>
          <a:xfrm>
            <a:off x="3059832" y="3068960"/>
            <a:ext cx="288032" cy="14401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3033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F95E0-9D05-C58C-CD6F-E22315B22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458DEFCC-9BD6-463F-14B0-8747FC2F3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D8F199B9-215E-248C-4315-90B5A62E7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8D3E1CC-F466-9926-BCC5-D7D4CEB2D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Keltainen lippu - heiluva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3E2457B-051F-565F-0B25-A1F1090E1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ulko, puu, maa, ruoho&#10;&#10;Kuvaus luotu automaattisesti">
            <a:extLst>
              <a:ext uri="{FF2B5EF4-FFF2-40B4-BE49-F238E27FC236}">
                <a16:creationId xmlns:a16="http://schemas.microsoft.com/office/drawing/2014/main" id="{0E2AC65A-4CED-E635-8968-300017751B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6964"/>
            <a:ext cx="2966790" cy="2225093"/>
          </a:xfrm>
          <a:prstGeom prst="rect">
            <a:avLst/>
          </a:prstGeom>
          <a:noFill/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F883479A-FD12-AEE2-FDA5-DB078B3B8AE3}"/>
              </a:ext>
            </a:extLst>
          </p:cNvPr>
          <p:cNvSpPr txBox="1"/>
          <p:nvPr/>
        </p:nvSpPr>
        <p:spPr>
          <a:xfrm>
            <a:off x="3779913" y="3007941"/>
            <a:ext cx="4752528" cy="646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Lipun vaikutusalue loppuu onnettomuuskohtaan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7E27476-7D4C-D063-49B9-6C8CE6168304}"/>
              </a:ext>
            </a:extLst>
          </p:cNvPr>
          <p:cNvSpPr txBox="1"/>
          <p:nvPr/>
        </p:nvSpPr>
        <p:spPr>
          <a:xfrm>
            <a:off x="3779913" y="1430201"/>
            <a:ext cx="4752528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0459A2E9-5A79-238D-9D8B-882383F9D23D}"/>
              </a:ext>
            </a:extLst>
          </p:cNvPr>
          <p:cNvSpPr/>
          <p:nvPr/>
        </p:nvSpPr>
        <p:spPr>
          <a:xfrm>
            <a:off x="447659" y="1412776"/>
            <a:ext cx="2976331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E4ADEAB5-3AEA-B6D1-1961-3DFE5C0EF712}"/>
              </a:ext>
            </a:extLst>
          </p:cNvPr>
          <p:cNvSpPr/>
          <p:nvPr/>
        </p:nvSpPr>
        <p:spPr>
          <a:xfrm>
            <a:off x="3779913" y="1412776"/>
            <a:ext cx="4752528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Shape 116">
            <a:extLst>
              <a:ext uri="{FF2B5EF4-FFF2-40B4-BE49-F238E27FC236}">
                <a16:creationId xmlns:a16="http://schemas.microsoft.com/office/drawing/2014/main" id="{F1F5C5C0-81D7-BF34-2A08-6BCC784A2416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Kun keltaista lippua heilutetaan on radalla tai radan välittömässä läheisyydessä jotain sellaista, jonka johdosta kilpailijoiden halutaan noudattavan äärimmäistä varovaisuutta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Yleisiä tilanteita heiluvan keltaisen käytölle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Kilpailija kaatunut ajolinjalla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Kilpailija kaatunut hyppyrin alastuloon</a:t>
            </a:r>
          </a:p>
          <a:p>
            <a:pPr marL="457200" lvl="1" indent="0">
              <a:buFont typeface="Arial" panose="020B0604020202020204" pitchFamily="34" charset="0"/>
              <a:buNone/>
              <a:defRPr sz="1800">
                <a:latin typeface="Arial"/>
                <a:ea typeface="Arial"/>
                <a:cs typeface="Arial"/>
                <a:sym typeface="Arial"/>
              </a:defRPr>
            </a:pPr>
            <a:endParaRPr lang="fi-FI" sz="1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endParaRPr lang="fi-FI" sz="1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95F9359A-611D-FC47-79AE-CDF3D3EE3C8B}"/>
              </a:ext>
            </a:extLst>
          </p:cNvPr>
          <p:cNvSpPr txBox="1"/>
          <p:nvPr/>
        </p:nvSpPr>
        <p:spPr>
          <a:xfrm>
            <a:off x="3851920" y="1871538"/>
            <a:ext cx="460851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Välitön vaara, valmistaudu pysähtymään, ei saa ohittaa, hyppäämistä vältettävä, hyppyrin ylihyppääminen kielletty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Vauhdin tulee selkeästi hidastua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085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1BDDD3AC-5840-D480-CA77-E872BE4A3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DF84DA71-C383-64EF-3972-FED338A86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A936D98-737D-B83F-9971-04F97299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Sisällys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3A33B3-5194-621B-5D33-5D4F1D2EA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47234" cy="4007616"/>
          </a:xfrm>
        </p:spPr>
        <p:txBody>
          <a:bodyPr>
            <a:normAutofit lnSpcReduction="10000"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Viralliset toimitsijat</a:t>
            </a:r>
          </a:p>
          <a:p>
            <a:r>
              <a:rPr lang="fi-FI" sz="2400" dirty="0">
                <a:solidFill>
                  <a:schemeClr val="bg1"/>
                </a:solidFill>
              </a:rPr>
              <a:t>Aikataulu ja tiedottaminen kilpailun aikana</a:t>
            </a:r>
          </a:p>
          <a:p>
            <a:r>
              <a:rPr lang="fi-FI" sz="2400" dirty="0">
                <a:solidFill>
                  <a:schemeClr val="bg1"/>
                </a:solidFill>
              </a:rPr>
              <a:t>Rata-alueen kartta</a:t>
            </a:r>
          </a:p>
          <a:p>
            <a:r>
              <a:rPr lang="fi-FI" sz="2400" dirty="0">
                <a:solidFill>
                  <a:schemeClr val="bg1"/>
                </a:solidFill>
              </a:rPr>
              <a:t>Ensiavun sijainti</a:t>
            </a:r>
          </a:p>
          <a:p>
            <a:r>
              <a:rPr lang="fi-FI" sz="2400" dirty="0">
                <a:solidFill>
                  <a:schemeClr val="bg1"/>
                </a:solidFill>
              </a:rPr>
              <a:t>Starttiharjoituksen reitti</a:t>
            </a:r>
          </a:p>
          <a:p>
            <a:r>
              <a:rPr lang="fi-FI" sz="2400" dirty="0">
                <a:solidFill>
                  <a:schemeClr val="bg1"/>
                </a:solidFill>
              </a:rPr>
              <a:t>Radalle meno, radalta poistuminen, maaliviiva ja ratavarikko</a:t>
            </a:r>
          </a:p>
          <a:p>
            <a:r>
              <a:rPr lang="fi-FI" sz="2400" dirty="0">
                <a:solidFill>
                  <a:schemeClr val="bg1"/>
                </a:solidFill>
              </a:rPr>
              <a:t>Lähdön ja muiden kierrosten reitti</a:t>
            </a:r>
          </a:p>
          <a:p>
            <a:r>
              <a:rPr lang="fi-FI" sz="2400" dirty="0">
                <a:solidFill>
                  <a:schemeClr val="bg1"/>
                </a:solidFill>
              </a:rPr>
              <a:t>Toiminta lähtöpuomilla</a:t>
            </a:r>
          </a:p>
          <a:p>
            <a:r>
              <a:rPr lang="fi-FI" sz="2400" dirty="0">
                <a:solidFill>
                  <a:schemeClr val="bg1"/>
                </a:solidFill>
              </a:rPr>
              <a:t>Viralliset merkinannot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E6ECED3-6832-11F5-7A1F-06468B3B3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61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C8F40-7A4D-7DC4-9C2B-39226F7C4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7B6B1A52-B045-5E45-6BA5-37C0A8DDD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A4ABBDE-9E77-785D-70E8-E9A4F8211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2351DF9-EDA5-CBD3-E21C-43017F46D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Ensiapulippu – paikallaan tai heiluvana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A60195B-8903-6C7E-78F6-7EFA062C3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ulko, leija, ruoho, lentävä&#10;&#10;Kuvaus luotu automaattisesti">
            <a:extLst>
              <a:ext uri="{FF2B5EF4-FFF2-40B4-BE49-F238E27FC236}">
                <a16:creationId xmlns:a16="http://schemas.microsoft.com/office/drawing/2014/main" id="{240D165B-143F-8898-0694-84F09C86C0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20" y="1415927"/>
            <a:ext cx="3348878" cy="2229097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7DED25DF-DA80-B0BB-46A2-226ED7DD6B30}"/>
              </a:ext>
            </a:extLst>
          </p:cNvPr>
          <p:cNvSpPr txBox="1"/>
          <p:nvPr/>
        </p:nvSpPr>
        <p:spPr>
          <a:xfrm>
            <a:off x="3923925" y="3287888"/>
            <a:ext cx="4608515" cy="33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Lipun vaikutusalue loppuu onnettomuuskohtaan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A28F111C-720D-E2FA-8A15-3A79F6A4382F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10" name="Shape 116">
            <a:extLst>
              <a:ext uri="{FF2B5EF4-FFF2-40B4-BE49-F238E27FC236}">
                <a16:creationId xmlns:a16="http://schemas.microsoft.com/office/drawing/2014/main" id="{208CA8B9-CD23-6CE0-744D-4E15914FC046}"/>
              </a:ext>
            </a:extLst>
          </p:cNvPr>
          <p:cNvSpPr txBox="1">
            <a:spLocks/>
          </p:cNvSpPr>
          <p:nvPr/>
        </p:nvSpPr>
        <p:spPr>
          <a:xfrm>
            <a:off x="442330" y="3861047"/>
            <a:ext cx="8450149" cy="2376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Ensiapulipulla kerrotaan kilpailijoille, että ensiapuhenkilöstö on radalla tai radan välittömässä läheisyydessä hoitamassa loukkaantunutta kilpakumppania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Muistathan jättää mahdollisimman hyvän turvaetäisyyden, niin hoitohenkilöstö voi keskittyä omaan työhönsä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BD7FF5D-CE2D-A47D-A41C-E0A0A0015690}"/>
              </a:ext>
            </a:extLst>
          </p:cNvPr>
          <p:cNvSpPr txBox="1"/>
          <p:nvPr/>
        </p:nvSpPr>
        <p:spPr>
          <a:xfrm>
            <a:off x="3995936" y="1871538"/>
            <a:ext cx="446449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Ensiapuryhmä radalla, välitön vaara, valmistaudu pysähtymään, ei saa ohittaa, ei saa hypätä, ajettava jonossa.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Vauhdin tulee selkeästi hidastua.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63896B25-CF49-46CF-EDED-94C1D30C6B40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F797DB2F-9ADE-D146-80A2-45901E3BE892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539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E6A5C-4497-A13B-084A-30907988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4EBC79A6-C322-6B49-8594-FD6243EC4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E6300D81-B67D-43C4-CE90-5403A49E0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C6AF781-F04B-52E0-B1F2-67F61C1FA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Punainen lippu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DA648B3-0DE1-4706-8763-683FE940C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Kuva 3" descr="Kuva, joka sisältää kohteen ulko, leija, mies, pitäminen&#10;&#10;Kuvaus luotu automaattisesti">
            <a:extLst>
              <a:ext uri="{FF2B5EF4-FFF2-40B4-BE49-F238E27FC236}">
                <a16:creationId xmlns:a16="http://schemas.microsoft.com/office/drawing/2014/main" id="{FC311E5C-A9C3-A57C-BF9B-9E4435DC4A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29" y="1412777"/>
            <a:ext cx="3340102" cy="222116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810FF8F-D8B2-4465-CD97-07BF54BE83FE}"/>
              </a:ext>
            </a:extLst>
          </p:cNvPr>
          <p:cNvSpPr txBox="1"/>
          <p:nvPr/>
        </p:nvSpPr>
        <p:spPr>
          <a:xfrm>
            <a:off x="3923927" y="1430201"/>
            <a:ext cx="4608514" cy="369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i-FI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§ sääntö §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0F019C85-FADB-799F-60D6-EE65C7BC5F81}"/>
              </a:ext>
            </a:extLst>
          </p:cNvPr>
          <p:cNvSpPr/>
          <p:nvPr/>
        </p:nvSpPr>
        <p:spPr>
          <a:xfrm>
            <a:off x="447659" y="1412776"/>
            <a:ext cx="3340102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18CD34C8-40BD-8BBF-D685-5C8742B970BA}"/>
              </a:ext>
            </a:extLst>
          </p:cNvPr>
          <p:cNvSpPr/>
          <p:nvPr/>
        </p:nvSpPr>
        <p:spPr>
          <a:xfrm>
            <a:off x="3923927" y="1412776"/>
            <a:ext cx="4608513" cy="2232248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Shape 116">
            <a:extLst>
              <a:ext uri="{FF2B5EF4-FFF2-40B4-BE49-F238E27FC236}">
                <a16:creationId xmlns:a16="http://schemas.microsoft.com/office/drawing/2014/main" id="{68843971-C0DC-7781-7299-E5C14941B661}"/>
              </a:ext>
            </a:extLst>
          </p:cNvPr>
          <p:cNvSpPr txBox="1">
            <a:spLocks/>
          </p:cNvSpPr>
          <p:nvPr/>
        </p:nvSpPr>
        <p:spPr>
          <a:xfrm>
            <a:off x="442331" y="3861047"/>
            <a:ext cx="8090109" cy="2736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Punaisen lipun noustessa tulisi kaikkien ratatuomareiden heiluttaa keltaista lippua, jolloin kilpailijoille saadaan välittömästi välitettyä tieto kilpailun keskeytymisestä</a:t>
            </a:r>
          </a:p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Yleisiä käyttötilanteita ovat mm: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Lähtöpuomin häiriö, jonka johdosta lähtö ei ollut tasapuolinen</a:t>
            </a:r>
          </a:p>
          <a:p>
            <a:pPr lvl="1"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lang="fi-FI"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Onnettomuus, jonka johdosta ensiapuhenkilöstö tarvitsee työrauhan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35E57AC4-34BF-E15F-CB62-8E6E02641C99}"/>
              </a:ext>
            </a:extLst>
          </p:cNvPr>
          <p:cNvSpPr txBox="1"/>
          <p:nvPr/>
        </p:nvSpPr>
        <p:spPr>
          <a:xfrm>
            <a:off x="3995936" y="1871538"/>
            <a:ext cx="44644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Kilpailu on keskeytetty, lopeta kilvanajo</a:t>
            </a: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385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F9D0E-3BD1-8B6A-AD42-8838055D9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7ECFCE8C-D27B-BB36-16B8-3FBEE5186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A42FCA0-A864-5C8F-FFE8-608BAD427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11B47B5-81A2-9E02-D06C-06ABD0A2C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Kiitos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8176EA-2E20-ED60-CBCE-5247E00F9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47234" cy="4007616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Hyvää ja turvallista kilpailua!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807857B-89AB-BEA6-0A0C-0ECA3303D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5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59A27-B9BA-CCB3-176B-05D33EE8E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774DE6E-9C05-FF87-63EE-9796200B4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CD796E8-4EB1-7111-D6D4-63A376E88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FDF0062-E6B5-3E01-9799-1F7F4C7BB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Viralliset toimitsijat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E17515-13BE-FB4D-ADC2-545BE42A0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29281" cy="4007616"/>
          </a:xfrm>
        </p:spPr>
        <p:txBody>
          <a:bodyPr>
            <a:normAutofit fontScale="92500"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Kilpailun johtaja: Sami Backman </a:t>
            </a:r>
          </a:p>
          <a:p>
            <a:r>
              <a:rPr lang="fi-FI" sz="2400" dirty="0">
                <a:solidFill>
                  <a:schemeClr val="bg1"/>
                </a:solidFill>
              </a:rPr>
              <a:t>Kilpailun sihteeri: Tarja Hietamies</a:t>
            </a:r>
          </a:p>
          <a:p>
            <a:r>
              <a:rPr lang="fi-FI" sz="2400" dirty="0">
                <a:solidFill>
                  <a:schemeClr val="bg1"/>
                </a:solidFill>
              </a:rPr>
              <a:t>Ajanottopäällikkö: Tommi Salminen</a:t>
            </a:r>
          </a:p>
          <a:p>
            <a:r>
              <a:rPr lang="fi-FI" sz="2400" dirty="0">
                <a:solidFill>
                  <a:schemeClr val="bg1"/>
                </a:solidFill>
              </a:rPr>
              <a:t>Ympäristöpäällikkö: Jarno Tammi</a:t>
            </a:r>
          </a:p>
          <a:p>
            <a:r>
              <a:rPr lang="fi-FI" sz="2400" dirty="0">
                <a:solidFill>
                  <a:schemeClr val="bg1"/>
                </a:solidFill>
              </a:rPr>
              <a:t>Katsastuspäällikkö: Jarno Tammi</a:t>
            </a:r>
          </a:p>
          <a:p>
            <a:r>
              <a:rPr lang="fi-FI" sz="2400" dirty="0">
                <a:solidFill>
                  <a:schemeClr val="bg1"/>
                </a:solidFill>
              </a:rPr>
              <a:t>Ratapäällikkö: Niko Keltanen</a:t>
            </a:r>
          </a:p>
          <a:p>
            <a:r>
              <a:rPr lang="fi-FI" sz="2400" dirty="0">
                <a:solidFill>
                  <a:schemeClr val="bg1"/>
                </a:solidFill>
              </a:rPr>
              <a:t>Ratatuomaripäällikkö: Marko </a:t>
            </a:r>
            <a:r>
              <a:rPr lang="fi-FI" sz="2400" dirty="0" err="1">
                <a:solidFill>
                  <a:schemeClr val="bg1"/>
                </a:solidFill>
              </a:rPr>
              <a:t>Pio</a:t>
            </a:r>
            <a:endParaRPr lang="fi-FI" sz="2400" dirty="0">
              <a:solidFill>
                <a:schemeClr val="bg1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B515E4A-7829-DFC8-9E61-382329A50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BA50568A-DCF7-1E38-FBF8-CE25605D398A}"/>
              </a:ext>
            </a:extLst>
          </p:cNvPr>
          <p:cNvSpPr txBox="1">
            <a:spLocks/>
          </p:cNvSpPr>
          <p:nvPr/>
        </p:nvSpPr>
        <p:spPr>
          <a:xfrm>
            <a:off x="5467481" y="1825625"/>
            <a:ext cx="4629281" cy="2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dirty="0">
                <a:solidFill>
                  <a:schemeClr val="bg1"/>
                </a:solidFill>
              </a:rPr>
              <a:t>Turvallisuuspäällikkö: Jouni Tiitta</a:t>
            </a:r>
          </a:p>
          <a:p>
            <a:r>
              <a:rPr lang="fi-FI" sz="2000" dirty="0">
                <a:solidFill>
                  <a:schemeClr val="bg1"/>
                </a:solidFill>
              </a:rPr>
              <a:t>Valvoja: Hannu Rainio</a:t>
            </a:r>
          </a:p>
          <a:p>
            <a:r>
              <a:rPr lang="fi-FI" sz="2000" dirty="0">
                <a:solidFill>
                  <a:schemeClr val="bg1"/>
                </a:solidFill>
              </a:rPr>
              <a:t>Tuomariston jäsenet: Tuomas Paasonen ja Mikko Korpela </a:t>
            </a:r>
          </a:p>
          <a:p>
            <a:r>
              <a:rPr lang="fi-FI" sz="2000" dirty="0">
                <a:solidFill>
                  <a:schemeClr val="bg1"/>
                </a:solidFill>
              </a:rPr>
              <a:t>Tuomariston sihteeri: Tarja Hietamies</a:t>
            </a:r>
          </a:p>
        </p:txBody>
      </p:sp>
    </p:spTree>
    <p:extLst>
      <p:ext uri="{BB962C8B-B14F-4D97-AF65-F5344CB8AC3E}">
        <p14:creationId xmlns:p14="http://schemas.microsoft.com/office/powerpoint/2010/main" val="1315549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A689E-072B-0311-36A5-EF0288FE7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860EA52A-0BF7-0FB6-4316-491C7EA78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5E6B6F0-C142-D2BA-48CA-37BBC4888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D3B76EA-6E23-5C8C-B695-617CBCF5E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Aikataulu ja tiedottaminen kilpailun aikana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BFCD6E-277D-56F7-9B74-9984ADE27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6572" cy="4007616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Kaikki viralliset tiedonannot Motti 2.0 ilmoitustaululla.</a:t>
            </a:r>
          </a:p>
          <a:p>
            <a:endParaRPr lang="fi-FI" sz="2400" dirty="0">
              <a:solidFill>
                <a:schemeClr val="bg1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3053BF6-2B33-DC1A-E69F-5E047D7DB9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01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284C5-BB36-75B4-433D-33CEFC04F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2FB6A58D-D213-B0DC-B38B-4B39DECFF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0F1E995-604A-C34F-22D1-F177058DD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DA652C5-197F-FD6D-AC9F-7A80A1F99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Rata-alueen kartta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87BE3EE-5450-C618-B975-2547C2072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27F6332-2CD0-DDA0-69CB-85B2E85C2F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893" y="1235812"/>
            <a:ext cx="7854043" cy="550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2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7F534-8D7A-13DF-0034-301753721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D9EAF8ED-8A69-8252-C7AC-697D480A4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9446120-F831-3114-F923-B7E5FC30F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09B3104-9FA5-1922-999C-BB6DAA009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Ensiavun sijainti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1583D9-42AE-19E2-7B5E-CD59315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9803"/>
            <a:ext cx="4254005" cy="4007616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Ensiavun pääasiallinen sijaintipaikka on maalihyppyriä edeltävän yläpöytähyppyrin läheisyydessä edellisen sivun karttaan merkityllä paikalla. </a:t>
            </a:r>
          </a:p>
          <a:p>
            <a:endParaRPr lang="fi-FI" sz="2400" dirty="0">
              <a:solidFill>
                <a:schemeClr val="bg1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AA1DE41-C43D-963E-6EF7-D107A7A4E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0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EFB8F-F933-9974-148A-F158553EE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C6D67F13-EBF2-82F9-DAE4-412D8DB1D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7E362A8-91FC-ED5C-E547-71232ABFA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02E2832-8312-672A-72A9-71F1579BB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Starttiharjoituksen reitti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411B7D-6916-AAB1-A99A-8F608C6E3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979229" cy="4007616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Starttiharjoituksia ei erikseen oteta. Lähdön jälkeen ajo jatkuu suoraan harjoitusajona SML sääntöjen mukaisesti. Harjoitusajo lähtee puomin edustalta.</a:t>
            </a:r>
          </a:p>
          <a:p>
            <a:endParaRPr lang="fi-FI" sz="2400" dirty="0">
              <a:solidFill>
                <a:schemeClr val="bg1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AF4B372-B4A5-54F7-7A31-B5AF9D03F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BDEF0-59B6-B1E7-E715-EDEA8823C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23E1AD8-9101-8145-22AE-546FFA01E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3A09D8B-D0C9-1525-A0E2-537231D04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054F9D7-251A-5E52-1191-8185C541E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Radalle meno, radalta poistuminen, </a:t>
            </a:r>
            <a:br>
              <a:rPr lang="fi-FI" dirty="0">
                <a:solidFill>
                  <a:schemeClr val="bg1"/>
                </a:solidFill>
              </a:rPr>
            </a:br>
            <a:r>
              <a:rPr lang="fi-FI" dirty="0">
                <a:solidFill>
                  <a:schemeClr val="bg1"/>
                </a:solidFill>
              </a:rPr>
              <a:t>maaliviiva ja ratavarikko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32B8FBA-765D-0EB0-5927-CAF813999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13BE9AB4-F2E2-1D22-D9BD-3020041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1" y="1722884"/>
            <a:ext cx="10330283" cy="3994405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Radalle mennään lähtökäytävästä puomin takaa kiertäen tutustumiskierrokselle.</a:t>
            </a:r>
          </a:p>
          <a:p>
            <a:r>
              <a:rPr lang="fi-FI" dirty="0">
                <a:solidFill>
                  <a:schemeClr val="bg1"/>
                </a:solidFill>
              </a:rPr>
              <a:t>Radalta poistutaan maalihyppyrin jälkeisen alapöydän jälkeen.</a:t>
            </a:r>
          </a:p>
          <a:p>
            <a:r>
              <a:rPr lang="fi-FI" dirty="0">
                <a:solidFill>
                  <a:schemeClr val="bg1"/>
                </a:solidFill>
              </a:rPr>
              <a:t>Maaliviiva sijaitsee maalihyppyrillä.</a:t>
            </a:r>
          </a:p>
          <a:p>
            <a:r>
              <a:rPr lang="fi-FI" dirty="0">
                <a:solidFill>
                  <a:schemeClr val="bg1"/>
                </a:solidFill>
              </a:rPr>
              <a:t>Maaliin tultaessa, jatketaan hidastelematta alapöydälle asti.</a:t>
            </a:r>
          </a:p>
          <a:p>
            <a:r>
              <a:rPr lang="fi-FI" dirty="0">
                <a:solidFill>
                  <a:schemeClr val="bg1"/>
                </a:solidFill>
              </a:rPr>
              <a:t>Ratavarikko sijaitsee pattisuoran jälkeen vasemmalla puolella rataa mäen päällä. Noudata erityistä varovaisuutta ratavarikolla ajaessasi.</a:t>
            </a:r>
          </a:p>
        </p:txBody>
      </p:sp>
    </p:spTree>
    <p:extLst>
      <p:ext uri="{BB962C8B-B14F-4D97-AF65-F5344CB8AC3E}">
        <p14:creationId xmlns:p14="http://schemas.microsoft.com/office/powerpoint/2010/main" val="128685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99976-E265-DA40-542F-B8BEE49E5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5B4E5325-9EF9-4166-DCB4-6F235E0F1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D3179C-3155-87AE-EBDF-FA7AB76BF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23" y="5715786"/>
            <a:ext cx="4517959" cy="77708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5C28E8-E35A-D1FF-6180-A030E1E6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Kilpailulähtö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B407CAB-0A7C-7495-0EE0-C3B77954E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016" y="332929"/>
            <a:ext cx="4358649" cy="789434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FB90E556-B1E4-C32D-D22B-349189BC21AD}"/>
              </a:ext>
            </a:extLst>
          </p:cNvPr>
          <p:cNvSpPr txBox="1"/>
          <p:nvPr/>
        </p:nvSpPr>
        <p:spPr>
          <a:xfrm>
            <a:off x="838200" y="1594150"/>
            <a:ext cx="7099398" cy="1938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i-FI" sz="2400" b="1" dirty="0">
                <a:solidFill>
                  <a:schemeClr val="bg1"/>
                </a:solidFill>
                <a:sym typeface="Calibri"/>
              </a:rPr>
              <a:t>Kilpailu ajetaan </a:t>
            </a:r>
            <a:r>
              <a:rPr lang="fi-FI" sz="2400" b="1" dirty="0" err="1">
                <a:solidFill>
                  <a:schemeClr val="bg1"/>
                </a:solidFill>
                <a:sym typeface="Calibri"/>
              </a:rPr>
              <a:t>Non</a:t>
            </a:r>
            <a:r>
              <a:rPr lang="fi-FI" sz="2400" b="1" dirty="0">
                <a:solidFill>
                  <a:schemeClr val="bg1"/>
                </a:solidFill>
                <a:sym typeface="Calibri"/>
              </a:rPr>
              <a:t> Stop aikataululla. 1. erät ajetaan noin 45 min harjoitusajojen loputtua. Lähtökäytävä sulkeutuu 10 minuuttia ennen lähtöä. Tämän jälkeen päivä jatkuu </a:t>
            </a:r>
            <a:r>
              <a:rPr lang="fi-FI" sz="2400" b="1" dirty="0" err="1">
                <a:solidFill>
                  <a:schemeClr val="bg1"/>
                </a:solidFill>
                <a:sym typeface="Calibri"/>
              </a:rPr>
              <a:t>Non</a:t>
            </a:r>
            <a:r>
              <a:rPr lang="fi-FI" sz="2400" b="1" dirty="0">
                <a:solidFill>
                  <a:schemeClr val="bg1"/>
                </a:solidFill>
                <a:sym typeface="Calibri"/>
              </a:rPr>
              <a:t> Stop aikataululla.  </a:t>
            </a:r>
            <a:endParaRPr kumimoji="0" lang="fi-FI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445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552859583E93740AB90EA14B9BECB1F" ma:contentTypeVersion="18" ma:contentTypeDescription="Luo uusi asiakirja." ma:contentTypeScope="" ma:versionID="4b90cd8c4586cd5a267b845b18cdb14c">
  <xsd:schema xmlns:xsd="http://www.w3.org/2001/XMLSchema" xmlns:xs="http://www.w3.org/2001/XMLSchema" xmlns:p="http://schemas.microsoft.com/office/2006/metadata/properties" xmlns:ns2="d5dfef08-f3f1-442f-b7a2-2c68b30a8481" xmlns:ns3="ba88f98d-db41-4fc0-a285-a0b46ba045ac" targetNamespace="http://schemas.microsoft.com/office/2006/metadata/properties" ma:root="true" ma:fieldsID="1380d780a4806ef6aa9bbf7aa1dd61b9" ns2:_="" ns3:_="">
    <xsd:import namespace="d5dfef08-f3f1-442f-b7a2-2c68b30a8481"/>
    <xsd:import namespace="ba88f98d-db41-4fc0-a285-a0b46ba045ac"/>
    <xsd:element name="properties">
      <xsd:complexType>
        <xsd:sequence>
          <xsd:element name="documentManagement">
            <xsd:complexType>
              <xsd:all>
                <xsd:element ref="ns2:Huomiot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fef08-f3f1-442f-b7a2-2c68b30a8481" elementFormDefault="qualified">
    <xsd:import namespace="http://schemas.microsoft.com/office/2006/documentManagement/types"/>
    <xsd:import namespace="http://schemas.microsoft.com/office/infopath/2007/PartnerControls"/>
    <xsd:element name="Huomiot" ma:index="3" nillable="true" ma:displayName="Huomiot" ma:format="Dropdown" ma:internalName="Huomiot" ma:readOnly="false">
      <xsd:simpleType>
        <xsd:restriction base="dms:Note"/>
      </xsd:simpleType>
    </xsd:element>
    <xsd:element name="lcf76f155ced4ddcb4097134ff3c332f" ma:index="9" nillable="true" ma:taxonomy="true" ma:internalName="lcf76f155ced4ddcb4097134ff3c332f" ma:taxonomyFieldName="MediaServiceImageTags" ma:displayName="Kuvien tunnisteet" ma:readOnly="false" ma:fieldId="{5cf76f15-5ced-4ddc-b409-7134ff3c332f}" ma:taxonomyMulti="true" ma:sspId="683c0814-db73-4cdb-8fcd-cd86c43945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hidden="true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88f98d-db41-4fc0-a285-a0b46ba045a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c3fa705-3de8-4dc7-88cf-ef88b32a432c}" ma:internalName="TaxCatchAll" ma:readOnly="false" ma:showField="CatchAllData" ma:web="ba88f98d-db41-4fc0-a285-a0b46ba045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Jaettu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Jakamisen tiedot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Sisältölaji"/>
        <xsd:element ref="dc:title" minOccurs="0" maxOccurs="1" ma:index="1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dfef08-f3f1-442f-b7a2-2c68b30a8481">
      <Terms xmlns="http://schemas.microsoft.com/office/infopath/2007/PartnerControls"/>
    </lcf76f155ced4ddcb4097134ff3c332f>
    <TaxCatchAll xmlns="ba88f98d-db41-4fc0-a285-a0b46ba045ac" xsi:nil="true"/>
    <Huomiot xmlns="d5dfef08-f3f1-442f-b7a2-2c68b30a848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B4610A-4393-4750-9D87-AEEE27F5E8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dfef08-f3f1-442f-b7a2-2c68b30a8481"/>
    <ds:schemaRef ds:uri="ba88f98d-db41-4fc0-a285-a0b46ba045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BFA749-F471-4934-8AEF-1D4C6546B411}">
  <ds:schemaRefs>
    <ds:schemaRef ds:uri="http://schemas.microsoft.com/office/2006/metadata/properties"/>
    <ds:schemaRef ds:uri="http://schemas.microsoft.com/office/infopath/2007/PartnerControls"/>
    <ds:schemaRef ds:uri="d5dfef08-f3f1-442f-b7a2-2c68b30a8481"/>
    <ds:schemaRef ds:uri="ba88f98d-db41-4fc0-a285-a0b46ba045ac"/>
  </ds:schemaRefs>
</ds:datastoreItem>
</file>

<file path=customXml/itemProps3.xml><?xml version="1.0" encoding="utf-8"?>
<ds:datastoreItem xmlns:ds="http://schemas.openxmlformats.org/officeDocument/2006/customXml" ds:itemID="{0CC690DD-B314-47F2-AA1C-99F73B35D5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896</Words>
  <Application>Microsoft Office PowerPoint</Application>
  <PresentationFormat>Laajakuva</PresentationFormat>
  <Paragraphs>126</Paragraphs>
  <Slides>22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Office-teema</vt:lpstr>
      <vt:lpstr>Sähköinen kilpailijakokous SML MX-Liiga Imatra</vt:lpstr>
      <vt:lpstr>Sisällys</vt:lpstr>
      <vt:lpstr>Viralliset toimitsijat</vt:lpstr>
      <vt:lpstr>Aikataulu ja tiedottaminen kilpailun aikana</vt:lpstr>
      <vt:lpstr>Rata-alueen kartta</vt:lpstr>
      <vt:lpstr>Ensiavun sijainti</vt:lpstr>
      <vt:lpstr>Starttiharjoituksen reitti</vt:lpstr>
      <vt:lpstr>Radalle meno, radalta poistuminen,  maaliviiva ja ratavarikko</vt:lpstr>
      <vt:lpstr>Kilpailulähtö</vt:lpstr>
      <vt:lpstr>MX65- ja MX85-luokan toiminta  lähtöpuomilla</vt:lpstr>
      <vt:lpstr>Viralliset merkinannot</vt:lpstr>
      <vt:lpstr>Vihreä lippu</vt:lpstr>
      <vt:lpstr>15s ja 5s</vt:lpstr>
      <vt:lpstr>Sininen lippu</vt:lpstr>
      <vt:lpstr>2 kierrosta ja 1 kierros taulut</vt:lpstr>
      <vt:lpstr>Musta-valkoruudullinen lippu (Ruutulippu)</vt:lpstr>
      <vt:lpstr>Musta lippu ja näyttötaulu näytetty  kilpailijan numero</vt:lpstr>
      <vt:lpstr>Keltainen lippu - liikkumaton</vt:lpstr>
      <vt:lpstr>Keltainen lippu - heiluva</vt:lpstr>
      <vt:lpstr>Ensiapulippu – paikallaan tai heiluvana</vt:lpstr>
      <vt:lpstr>Punainen lippu</vt:lpstr>
      <vt:lpstr>Kiitos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Kaisa Lökfors</dc:creator>
  <cp:lastModifiedBy>Tarja Hietamies</cp:lastModifiedBy>
  <cp:revision>28</cp:revision>
  <dcterms:created xsi:type="dcterms:W3CDTF">2024-12-10T11:12:52Z</dcterms:created>
  <dcterms:modified xsi:type="dcterms:W3CDTF">2026-06-06T17:29:32Z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0x010100A552859583E93740AB90EA14B9BECB1F</vt:lpwstr>
  </property>
</Properties>
</file>